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0" r:id="rId4"/>
    <p:sldId id="273" r:id="rId5"/>
    <p:sldId id="274" r:id="rId6"/>
    <p:sldId id="271" r:id="rId7"/>
    <p:sldId id="272" r:id="rId8"/>
    <p:sldId id="267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5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3" autoAdjust="0"/>
    <p:restoredTop sz="94750" autoAdjust="0"/>
  </p:normalViewPr>
  <p:slideViewPr>
    <p:cSldViewPr>
      <p:cViewPr varScale="1">
        <p:scale>
          <a:sx n="96" d="100"/>
          <a:sy n="96" d="100"/>
        </p:scale>
        <p:origin x="-125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E6E5E-C42A-431C-9702-4077E783058F}" type="datetimeFigureOut">
              <a:rPr lang="de-DE" smtClean="0"/>
              <a:pPr/>
              <a:t>13.07.2016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3FDAD-24C3-4AF8-B28A-0A5EBE97C65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1745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>
            <a:lvl1pPr algn="ctr">
              <a:defRPr sz="3200">
                <a:solidFill>
                  <a:srgbClr val="1545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152128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61048"/>
            <a:ext cx="1740450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5076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67404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3627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54" y="262455"/>
            <a:ext cx="1008112" cy="500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7655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74131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54" y="262455"/>
            <a:ext cx="1008112" cy="500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738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54" y="262455"/>
            <a:ext cx="1008112" cy="500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937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54" y="262455"/>
            <a:ext cx="1008112" cy="500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809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54" y="262455"/>
            <a:ext cx="1008112" cy="500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921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54" y="262455"/>
            <a:ext cx="1008112" cy="500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902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154" y="262455"/>
            <a:ext cx="1008112" cy="500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838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45" t="2076" r="4191"/>
          <a:stretch/>
        </p:blipFill>
        <p:spPr>
          <a:xfrm>
            <a:off x="-1" y="0"/>
            <a:ext cx="9144002" cy="268723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90" r="3990"/>
          <a:stretch/>
        </p:blipFill>
        <p:spPr>
          <a:xfrm>
            <a:off x="-1" y="4738007"/>
            <a:ext cx="9144002" cy="2124103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139136" cy="7249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84287"/>
            <a:ext cx="946448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14.07.2016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75656" y="6384287"/>
            <a:ext cx="6264696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Begleitung junger Menschen aus Migrations- und Flüchtlingsfamilien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12360" y="6384287"/>
            <a:ext cx="87444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F0554E8-5AE7-4BC0-87FD-1F8C775B789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34575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rgbClr val="154599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352928" cy="2088232"/>
          </a:xfrm>
        </p:spPr>
        <p:txBody>
          <a:bodyPr>
            <a:normAutofit/>
          </a:bodyPr>
          <a:lstStyle/>
          <a:p>
            <a:r>
              <a:rPr lang="de-DE" dirty="0" smtClean="0"/>
              <a:t>Herausforderungen in der </a:t>
            </a:r>
            <a:r>
              <a:rPr lang="de-DE" dirty="0" smtClean="0"/>
              <a:t>Begleitung </a:t>
            </a:r>
            <a:br>
              <a:rPr lang="de-DE" dirty="0" smtClean="0"/>
            </a:br>
            <a:r>
              <a:rPr lang="de-DE" dirty="0" smtClean="0"/>
              <a:t>junger </a:t>
            </a:r>
            <a:r>
              <a:rPr lang="de-DE" dirty="0" smtClean="0"/>
              <a:t>Menschen aus Migrations- </a:t>
            </a:r>
            <a:r>
              <a:rPr lang="de-DE" dirty="0" smtClean="0"/>
              <a:t>und Flüchtlingsfamilien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64000" y="4653136"/>
            <a:ext cx="7416000" cy="1944216"/>
          </a:xfrm>
        </p:spPr>
        <p:txBody>
          <a:bodyPr>
            <a:normAutofit/>
          </a:bodyPr>
          <a:lstStyle/>
          <a:p>
            <a:r>
              <a:rPr lang="de-DE" sz="1900" dirty="0" smtClean="0">
                <a:solidFill>
                  <a:srgbClr val="154599"/>
                </a:solidFill>
              </a:rPr>
              <a:t>Susanne Huth</a:t>
            </a:r>
          </a:p>
          <a:p>
            <a:endParaRPr lang="de-DE" sz="1900" dirty="0" smtClean="0"/>
          </a:p>
          <a:p>
            <a:r>
              <a:rPr lang="de-DE" sz="2000" dirty="0" smtClean="0"/>
              <a:t>Bildung begleiten III – Engagement für Schülerinnen und Schüler in </a:t>
            </a:r>
            <a:r>
              <a:rPr lang="de-DE" sz="2000" dirty="0" smtClean="0"/>
              <a:t>Bayern</a:t>
            </a:r>
          </a:p>
          <a:p>
            <a:r>
              <a:rPr lang="de-DE" sz="1900" dirty="0" smtClean="0"/>
              <a:t>Austauschtreffen </a:t>
            </a:r>
            <a:r>
              <a:rPr lang="de-DE" sz="1900" dirty="0" smtClean="0"/>
              <a:t>und </a:t>
            </a:r>
            <a:r>
              <a:rPr lang="de-DE" sz="1900" dirty="0" smtClean="0"/>
              <a:t>Netzwerkgründung, Nürnberg</a:t>
            </a:r>
            <a:r>
              <a:rPr lang="de-DE" sz="1900" dirty="0" smtClean="0"/>
              <a:t>, 14. Juli </a:t>
            </a:r>
            <a:r>
              <a:rPr lang="de-DE" sz="1900" dirty="0" smtClean="0"/>
              <a:t>2016</a:t>
            </a:r>
          </a:p>
          <a:p>
            <a:endParaRPr lang="de-DE" sz="1900" dirty="0" smtClean="0"/>
          </a:p>
        </p:txBody>
      </p:sp>
    </p:spTree>
    <p:extLst>
      <p:ext uri="{BB962C8B-B14F-4D97-AF65-F5344CB8AC3E}">
        <p14:creationId xmlns="" xmlns:p14="http://schemas.microsoft.com/office/powerpoint/2010/main" val="25803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Paten-, Lotsen- und </a:t>
            </a:r>
            <a:r>
              <a:rPr lang="de-DE" dirty="0" err="1" smtClean="0"/>
              <a:t>Mentorenprojekte</a:t>
            </a:r>
            <a:endParaRPr lang="de-DE" dirty="0" smtClean="0"/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Besonderheiten im Flüchtlingsbereich</a:t>
            </a:r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Herausforderungen für Freiwilligenmanagement</a:t>
            </a:r>
            <a:endParaRPr lang="de-DE" dirty="0" smtClean="0"/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Rahmenbedingungen und </a:t>
            </a:r>
            <a:r>
              <a:rPr lang="de-DE" dirty="0" err="1" smtClean="0"/>
              <a:t>Gelingensfaktoren</a:t>
            </a:r>
            <a:endParaRPr lang="de-DE" dirty="0" smtClean="0"/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Potenziale und Grenzen </a:t>
            </a:r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endParaRPr lang="de-DE" dirty="0" smtClean="0"/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endParaRPr lang="de-DE" dirty="0" smtClean="0"/>
          </a:p>
          <a:p>
            <a:pPr>
              <a:buClr>
                <a:srgbClr val="154599"/>
              </a:buClr>
              <a:buNone/>
            </a:pPr>
            <a:endParaRPr lang="de-DE" sz="1600" dirty="0" smtClean="0"/>
          </a:p>
          <a:p>
            <a:pPr>
              <a:buClr>
                <a:srgbClr val="154599"/>
              </a:buClr>
              <a:buNone/>
            </a:pPr>
            <a:r>
              <a:rPr lang="de-DE" sz="1600" dirty="0" smtClean="0"/>
              <a:t>Huth</a:t>
            </a:r>
            <a:r>
              <a:rPr lang="de-DE" sz="1600" dirty="0" smtClean="0"/>
              <a:t>, S. (2016): Paten-, Lotsen- und </a:t>
            </a:r>
            <a:r>
              <a:rPr lang="de-DE" sz="1600" dirty="0" err="1" smtClean="0"/>
              <a:t>Mentorenprojekte</a:t>
            </a:r>
            <a:r>
              <a:rPr lang="de-DE" sz="1600" dirty="0" smtClean="0"/>
              <a:t>, in: Groß, T./Huth, S./Jagusch, B./Klein, A./Neumann, S. (Hrsg.): Engagierte Migranten - Teilhabe in der Bürgergesellschaft (im Erscheinen</a:t>
            </a:r>
            <a:r>
              <a:rPr lang="de-DE" sz="1600" dirty="0" smtClean="0"/>
              <a:t>)</a:t>
            </a:r>
          </a:p>
          <a:p>
            <a:pPr>
              <a:buClr>
                <a:srgbClr val="154599"/>
              </a:buClr>
              <a:buNone/>
            </a:pPr>
            <a:r>
              <a:rPr lang="de-DE" sz="1600" dirty="0" err="1" smtClean="0"/>
              <a:t>Karakayali</a:t>
            </a:r>
            <a:r>
              <a:rPr lang="de-DE" sz="1600" dirty="0" smtClean="0"/>
              <a:t>, S./Kleist, </a:t>
            </a:r>
            <a:r>
              <a:rPr lang="de-DE" sz="1600" dirty="0" smtClean="0"/>
              <a:t>J.O</a:t>
            </a:r>
            <a:r>
              <a:rPr lang="de-DE" sz="1600" dirty="0" smtClean="0"/>
              <a:t>. (2015): EFA-Studie: Strukturen und Motive der ehrenamtlichen Flüchtlingsarbeit in Deutschland, BIM.</a:t>
            </a:r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endParaRPr lang="de-DE" dirty="0" smtClean="0"/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endParaRPr lang="de-DE" dirty="0" smtClean="0"/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endParaRPr lang="de-DE" dirty="0" smtClean="0"/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endParaRPr lang="de-DE" dirty="0" smtClean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31640" y="6384287"/>
            <a:ext cx="6840760" cy="268139"/>
          </a:xfrm>
        </p:spPr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97618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Paten-, Lotsen- und </a:t>
            </a:r>
            <a:r>
              <a:rPr lang="de-DE" dirty="0" err="1" smtClean="0"/>
              <a:t>Mentorenprojekte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err="1" smtClean="0"/>
              <a:t>Patenschaftsprojekte</a:t>
            </a:r>
            <a:endParaRPr lang="de-DE" dirty="0" smtClean="0"/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1:1 Begleitung oder Kleingruppen, regelmäßig über längeren Zeitraum</a:t>
            </a:r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Patenschaft (</a:t>
            </a:r>
            <a:r>
              <a:rPr lang="de-DE" dirty="0" smtClean="0"/>
              <a:t>Fürsorge)</a:t>
            </a:r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Kita, Schule, Ausbildung</a:t>
            </a:r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Bildung und Übergänge (Lesepaten, Schülerpaten, Ausbildungspaten, </a:t>
            </a:r>
            <a:r>
              <a:rPr lang="de-DE" dirty="0" err="1" smtClean="0"/>
              <a:t>Jobpaten</a:t>
            </a:r>
            <a:r>
              <a:rPr lang="de-DE" dirty="0" smtClean="0"/>
              <a:t> usw.)</a:t>
            </a:r>
          </a:p>
          <a:p>
            <a:pPr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Lotsenprojekte</a:t>
            </a:r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1:1 </a:t>
            </a:r>
            <a:r>
              <a:rPr lang="de-DE" dirty="0" smtClean="0"/>
              <a:t>Begleitung oder </a:t>
            </a:r>
            <a:r>
              <a:rPr lang="de-DE" dirty="0" smtClean="0"/>
              <a:t>Pool, </a:t>
            </a:r>
            <a:r>
              <a:rPr lang="de-DE" dirty="0" smtClean="0"/>
              <a:t>regelmäßige oder punktuelle Begleitung</a:t>
            </a:r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Orientierung, Zugänge</a:t>
            </a:r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Stadtteil, Sozialraum, Kita und Schule</a:t>
            </a:r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Alltag, Sprache, Behörden, Erziehung, Gesundheit (Integrationslotsen, Elternlotsen, Gesundheitslosen usw.) </a:t>
            </a:r>
            <a:endParaRPr lang="de-DE" dirty="0" smtClean="0"/>
          </a:p>
          <a:p>
            <a:pPr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err="1" smtClean="0"/>
              <a:t>Mentorenprojekte</a:t>
            </a:r>
            <a:endParaRPr lang="de-DE" dirty="0" smtClean="0"/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1:1 </a:t>
            </a:r>
            <a:r>
              <a:rPr lang="de-DE" dirty="0" smtClean="0"/>
              <a:t>Begleitung, regelmäßig über </a:t>
            </a:r>
            <a:r>
              <a:rPr lang="de-DE" dirty="0" smtClean="0"/>
              <a:t>längeren </a:t>
            </a:r>
            <a:r>
              <a:rPr lang="de-DE" dirty="0" smtClean="0"/>
              <a:t>Zeitraum</a:t>
            </a:r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Erfahrungs- und Wissenstransfer</a:t>
            </a:r>
            <a:endParaRPr lang="de-DE" dirty="0" smtClean="0"/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berufliche Bildung, </a:t>
            </a:r>
            <a:r>
              <a:rPr lang="de-DE" dirty="0" smtClean="0"/>
              <a:t>Hochschule </a:t>
            </a:r>
            <a:endParaRPr lang="de-DE" dirty="0" smtClean="0"/>
          </a:p>
          <a:p>
            <a:pPr lvl="1" defTabSz="449263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Beruf und Arbeitsmarkt (Mentoren)</a:t>
            </a:r>
            <a:endParaRPr lang="de-DE" dirty="0" smtClean="0"/>
          </a:p>
          <a:p>
            <a:pPr marL="0" indent="0">
              <a:buNone/>
            </a:pPr>
            <a:endParaRPr lang="de-DE" sz="1100" dirty="0" smtClean="0"/>
          </a:p>
          <a:p>
            <a:pPr marL="0" indent="0">
              <a:buNone/>
            </a:pPr>
            <a:endParaRPr lang="de-DE" sz="1100" dirty="0" smtClean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331640" y="6384287"/>
            <a:ext cx="6840760" cy="268139"/>
          </a:xfrm>
        </p:spPr>
        <p:txBody>
          <a:bodyPr/>
          <a:lstStyle/>
          <a:p>
            <a:r>
              <a:rPr lang="de-DE" dirty="0" smtClean="0"/>
              <a:t>Begleitung junger Menschen aus Migrations- und Flüchtlingsfamilien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Besonderheiten im Flüchtlingsbereich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sz="2200" dirty="0" smtClean="0"/>
              <a:t>Unterschiede </a:t>
            </a:r>
            <a:r>
              <a:rPr lang="de-DE" sz="2200" dirty="0" smtClean="0"/>
              <a:t>in den Strukturen 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Engagement außerhalb </a:t>
            </a:r>
            <a:r>
              <a:rPr lang="de-DE" dirty="0" smtClean="0"/>
              <a:t>gewachsener </a:t>
            </a:r>
            <a:r>
              <a:rPr lang="de-DE" dirty="0" err="1" smtClean="0"/>
              <a:t>Engagementstrukturen</a:t>
            </a:r>
            <a:endParaRPr lang="de-DE" dirty="0" smtClean="0"/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Initiativen ohne Rechtsform</a:t>
            </a:r>
            <a:endParaRPr lang="de-DE" dirty="0" smtClean="0"/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Organisation über </a:t>
            </a:r>
            <a:r>
              <a:rPr lang="de-DE" dirty="0" smtClean="0"/>
              <a:t>soziale Medien (</a:t>
            </a:r>
            <a:r>
              <a:rPr lang="de-DE" dirty="0" err="1" smtClean="0"/>
              <a:t>Facebook</a:t>
            </a:r>
            <a:r>
              <a:rPr lang="de-DE" dirty="0" smtClean="0"/>
              <a:t>, Internet).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Bereiche </a:t>
            </a:r>
            <a:r>
              <a:rPr lang="de-DE" dirty="0" smtClean="0"/>
              <a:t>mit mangelhaften </a:t>
            </a:r>
            <a:r>
              <a:rPr lang="de-DE" dirty="0" smtClean="0"/>
              <a:t>Strukturen</a:t>
            </a:r>
            <a:endParaRPr lang="de-DE" dirty="0" smtClean="0"/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Übernahme fundamentaler Aufgaben</a:t>
            </a:r>
          </a:p>
          <a:p>
            <a:pPr marL="342900" lvl="1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sz="2200" dirty="0" smtClean="0"/>
              <a:t>Unterschiede bei den Ehrenamtlichen (?)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Ehrenamtliche sind überwiegend weiblich, gut gebildet und sozio-ökonomisch relativ gut gesichert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viele engagieren sich erstmalig und spontan 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hoher Anteil an Ehrenamtlichen mit Migrationshintergrund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Jüngere und Studierende sind überrepräsentiert</a:t>
            </a:r>
          </a:p>
          <a:p>
            <a:pPr marL="342900" lvl="1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sz="2200" dirty="0" smtClean="0"/>
              <a:t>Unterschiede bei den jungen Menschen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Erlebnisse: Trauma, Verlust und Tod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unterschiedlicher Status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unbegleitete Minderjährige</a:t>
            </a:r>
          </a:p>
          <a:p>
            <a:pPr marL="742950" lvl="2" indent="-342900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Erstaufnahme, Gemeinschafts- und dezentrale Unterkunft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355160" cy="724942"/>
          </a:xfrm>
        </p:spPr>
        <p:txBody>
          <a:bodyPr/>
          <a:lstStyle/>
          <a:p>
            <a:r>
              <a:rPr lang="de-DE" dirty="0" smtClean="0"/>
              <a:t>Herausforderungen für Freiwilligenmanagement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/>
          </a:bodyPr>
          <a:lstStyle/>
          <a:p>
            <a:pPr>
              <a:buClr>
                <a:srgbClr val="154599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von der Nothilfe zu Integration und gesellschaftlicher Teilhabe </a:t>
            </a:r>
          </a:p>
          <a:p>
            <a:pPr lvl="0">
              <a:buClr>
                <a:srgbClr val="154599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Koordination </a:t>
            </a:r>
            <a:r>
              <a:rPr lang="de-DE" dirty="0"/>
              <a:t>einer großen Anzahl neuer Ehrenamtlicher, die oftmals institutionell nicht angebunden sind </a:t>
            </a:r>
          </a:p>
          <a:p>
            <a:pPr lvl="0">
              <a:buClr>
                <a:srgbClr val="154599"/>
              </a:buClr>
              <a:buFont typeface="Wingdings" panose="05000000000000000000" pitchFamily="2" charset="2"/>
              <a:buChar char="§"/>
            </a:pPr>
            <a:r>
              <a:rPr lang="de-DE" dirty="0"/>
              <a:t>Qualifizierung und Begleitung vieler neuer Ehrenamtlicher, Abgrenzungsproblematiken, Sicherheitsfragen</a:t>
            </a:r>
          </a:p>
          <a:p>
            <a:pPr lvl="0">
              <a:buClr>
                <a:srgbClr val="154599"/>
              </a:buClr>
              <a:buFont typeface="Wingdings" panose="05000000000000000000" pitchFamily="2" charset="2"/>
              <a:buChar char="§"/>
            </a:pPr>
            <a:r>
              <a:rPr lang="de-DE" dirty="0"/>
              <a:t>Rückgang der Flüchtlingszahlen und der Zahl der Ehrenamtlichen, Schaffung nachhaltiger </a:t>
            </a:r>
            <a:r>
              <a:rPr lang="de-DE" dirty="0" err="1"/>
              <a:t>Engagementstrukturen</a:t>
            </a:r>
            <a:endParaRPr lang="de-DE" dirty="0"/>
          </a:p>
          <a:p>
            <a:pPr lvl="0">
              <a:buClr>
                <a:srgbClr val="154599"/>
              </a:buClr>
              <a:buFont typeface="Wingdings" panose="05000000000000000000" pitchFamily="2" charset="2"/>
              <a:buChar char="§"/>
            </a:pPr>
            <a:r>
              <a:rPr lang="de-DE" dirty="0"/>
              <a:t>Kooperation zwischen „traditionellen“ und neuen Akteuren und Organisationen </a:t>
            </a:r>
            <a:r>
              <a:rPr lang="de-DE" dirty="0" smtClean="0"/>
              <a:t>(Helferkreise, Unternehmen</a:t>
            </a:r>
            <a:r>
              <a:rPr lang="de-DE" dirty="0"/>
              <a:t>)</a:t>
            </a:r>
          </a:p>
          <a:p>
            <a:pPr lvl="0">
              <a:buClr>
                <a:srgbClr val="154599"/>
              </a:buClr>
              <a:buFont typeface="Wingdings" panose="05000000000000000000" pitchFamily="2" charset="2"/>
              <a:buChar char="§"/>
            </a:pPr>
            <a:r>
              <a:rPr lang="de-DE" dirty="0"/>
              <a:t>Einbindung von Flüchtlingen als Ehrenamtliche </a:t>
            </a:r>
          </a:p>
          <a:p>
            <a:pPr lvl="0">
              <a:buClr>
                <a:srgbClr val="154599"/>
              </a:buClr>
              <a:buFont typeface="Wingdings" panose="05000000000000000000" pitchFamily="2" charset="2"/>
              <a:buChar char="§"/>
            </a:pPr>
            <a:r>
              <a:rPr lang="de-DE" dirty="0"/>
              <a:t>Berücksichtigung von Veränderungen in der Rechtslage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0353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Rahmenbedingungen und </a:t>
            </a:r>
            <a:r>
              <a:rPr lang="de-DE" dirty="0" err="1" smtClean="0"/>
              <a:t>Gelingensfaktoren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Kompetenzen und Motive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Wer engagiert sich warum und was bringt sie/er dazu mit?</a:t>
            </a:r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Qualifizierung und Begleitung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Welches Wissen, welche Kompetenzen brauchen Patinnen/Paten, wie werden sie vorbereitet und begleitet? </a:t>
            </a:r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Auswahl und </a:t>
            </a:r>
            <a:r>
              <a:rPr lang="de-DE" dirty="0" err="1" smtClean="0"/>
              <a:t>Matching</a:t>
            </a:r>
            <a:endParaRPr lang="de-DE" dirty="0" smtClean="0"/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Wer passt zu wem und wie finden sie zueinander?</a:t>
            </a:r>
            <a:endParaRPr lang="de-DE" dirty="0" smtClean="0"/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Institutionelle Anbindung und Koordination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Wo ist das Projekt angebunden, wie wird der Einsatz koordiniert und unterstützt?</a:t>
            </a:r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Kooperation und Vernetzung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Welche Institutionen und Akteure sind bzw. sollten </a:t>
            </a:r>
            <a:r>
              <a:rPr lang="de-DE" dirty="0" smtClean="0"/>
              <a:t>beteiligt </a:t>
            </a:r>
            <a:r>
              <a:rPr lang="de-DE" dirty="0" smtClean="0"/>
              <a:t>sein?</a:t>
            </a:r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Potenziale und </a:t>
            </a:r>
            <a:r>
              <a:rPr lang="de-DE" dirty="0" smtClean="0"/>
              <a:t>Grenzen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Integrationsdimensionen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kulturell: Sprache, Normen, Werte, Konventionen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s</a:t>
            </a:r>
            <a:r>
              <a:rPr lang="de-DE" dirty="0" smtClean="0"/>
              <a:t>trukturell: Bildung, Ausbildung, Wohnen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sozial: Freundschaften, Vereinsmitgliedschaft, Netzwerke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emotional: sich zugehörig fühlen</a:t>
            </a:r>
          </a:p>
          <a:p>
            <a:pPr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Konfliktdimensionen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Kooperation von Haupt- und Ehrenamt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Balance </a:t>
            </a:r>
            <a:r>
              <a:rPr lang="de-DE" dirty="0" smtClean="0"/>
              <a:t>zwischen Nähe und </a:t>
            </a:r>
            <a:r>
              <a:rPr lang="de-DE" dirty="0" smtClean="0"/>
              <a:t>Distanz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g</a:t>
            </a:r>
            <a:r>
              <a:rPr lang="de-DE" dirty="0" smtClean="0"/>
              <a:t>egenseitige Erwartungen, Bevormundung, Überforderung</a:t>
            </a:r>
          </a:p>
          <a:p>
            <a:pPr lvl="1">
              <a:buClr>
                <a:srgbClr val="154599"/>
              </a:buClr>
              <a:buFont typeface="Wingdings" pitchFamily="2" charset="2"/>
              <a:buChar char="§"/>
            </a:pPr>
            <a:r>
              <a:rPr lang="de-DE" dirty="0" smtClean="0"/>
              <a:t>unterschiedliche Einstellungen, (interkulturelle) Konflikte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14.07.2016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Begleitung junger Menschen aus Migrations- und Flüchtlingsfamilien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554E8-5AE7-4BC0-87FD-1F8C775B7895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152128"/>
          </a:xfrm>
        </p:spPr>
        <p:txBody>
          <a:bodyPr/>
          <a:lstStyle/>
          <a:p>
            <a:r>
              <a:rPr lang="de-DE" sz="2000" u="sng" dirty="0" smtClean="0">
                <a:solidFill>
                  <a:srgbClr val="154599"/>
                </a:solidFill>
              </a:rPr>
              <a:t>www.inbas-sozialforschung.de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Bildschirmpräsentation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Herausforderungen in der Begleitung  junger Menschen aus Migrations- und Flüchtlingsfamilien</vt:lpstr>
      <vt:lpstr>Inhalt</vt:lpstr>
      <vt:lpstr>Paten-, Lotsen- und Mentorenprojekte</vt:lpstr>
      <vt:lpstr>Besonderheiten im Flüchtlingsbereich</vt:lpstr>
      <vt:lpstr>Herausforderungen für Freiwilligenmanagement</vt:lpstr>
      <vt:lpstr>Rahmenbedingungen und Gelingensfaktoren</vt:lpstr>
      <vt:lpstr>Potenziale und Grenzen</vt:lpstr>
      <vt:lpstr>   Vielen Dank für Ihre Aufmerksamkeit!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BUERO</dc:creator>
  <cp:lastModifiedBy>Susanne Huth</cp:lastModifiedBy>
  <cp:revision>148</cp:revision>
  <dcterms:created xsi:type="dcterms:W3CDTF">2013-03-12T08:49:43Z</dcterms:created>
  <dcterms:modified xsi:type="dcterms:W3CDTF">2016-07-13T16:49:31Z</dcterms:modified>
</cp:coreProperties>
</file>